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3" r:id="rId5"/>
    <p:sldId id="260" r:id="rId6"/>
    <p:sldId id="261" r:id="rId7"/>
    <p:sldId id="259" r:id="rId8"/>
    <p:sldId id="267" r:id="rId9"/>
    <p:sldId id="264" r:id="rId10"/>
    <p:sldId id="266" r:id="rId11"/>
    <p:sldId id="26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E13BD49-20AC-46A4-903B-9EA2748AD774}" type="datetimeFigureOut">
              <a:rPr lang="en-US" smtClean="0"/>
              <a:t>11/29/2011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BB45D0-BCF6-46A2-8304-0D5AF9E2EEE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3BD49-20AC-46A4-903B-9EA2748AD774}"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B45D0-BCF6-46A2-8304-0D5AF9E2EEE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BBB45D0-BCF6-46A2-8304-0D5AF9E2EEE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3BD49-20AC-46A4-903B-9EA2748AD774}"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13BD49-20AC-46A4-903B-9EA2748AD774}" type="datetimeFigureOut">
              <a:rPr lang="en-US" smtClean="0"/>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BBB45D0-BCF6-46A2-8304-0D5AF9E2EEE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E13BD49-20AC-46A4-903B-9EA2748AD774}" type="datetimeFigureOut">
              <a:rPr lang="en-US" smtClean="0"/>
              <a:t>11/29/2011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BB45D0-BCF6-46A2-8304-0D5AF9E2EEE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E13BD49-20AC-46A4-903B-9EA2748AD774}" type="datetimeFigureOut">
              <a:rPr lang="en-US" smtClean="0"/>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B45D0-BCF6-46A2-8304-0D5AF9E2EEE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E13BD49-20AC-46A4-903B-9EA2748AD774}" type="datetimeFigureOut">
              <a:rPr lang="en-US" smtClean="0"/>
              <a:t>11/29/2011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BBB45D0-BCF6-46A2-8304-0D5AF9E2EEE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13BD49-20AC-46A4-903B-9EA2748AD774}" type="datetimeFigureOut">
              <a:rPr lang="en-US" smtClean="0"/>
              <a:t>11/29/2011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BBB45D0-BCF6-46A2-8304-0D5AF9E2EE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E13BD49-20AC-46A4-903B-9EA2748AD774}" type="datetimeFigureOut">
              <a:rPr lang="en-US" smtClean="0"/>
              <a:t>11/29/2011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BB45D0-BCF6-46A2-8304-0D5AF9E2EE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BBB45D0-BCF6-46A2-8304-0D5AF9E2EEE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E13BD49-20AC-46A4-903B-9EA2748AD774}" type="datetimeFigureOut">
              <a:rPr lang="en-US" smtClean="0"/>
              <a:t>11/29/2011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BBB45D0-BCF6-46A2-8304-0D5AF9E2EEE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E13BD49-20AC-46A4-903B-9EA2748AD774}" type="datetimeFigureOut">
              <a:rPr lang="en-US" smtClean="0"/>
              <a:t>11/29/2011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E13BD49-20AC-46A4-903B-9EA2748AD774}" type="datetimeFigureOut">
              <a:rPr lang="en-US" smtClean="0"/>
              <a:t>11/29/2011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BBB45D0-BCF6-46A2-8304-0D5AF9E2EEE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upremecourt.gov/about/briefoverview.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JUDICIAL BRANCH</a:t>
            </a:r>
            <a:br>
              <a:rPr lang="en-US" dirty="0" smtClean="0"/>
            </a:br>
            <a:r>
              <a:rPr lang="en-US" sz="2200" i="1" dirty="0" smtClean="0"/>
              <a:t>The Court System in the United States</a:t>
            </a:r>
            <a:endParaRPr lang="en-US" sz="2200" i="1" dirty="0"/>
          </a:p>
        </p:txBody>
      </p:sp>
      <p:pic>
        <p:nvPicPr>
          <p:cNvPr id="8" name="Content Placeholder 7" descr="supreme_court_side_view_medium_web_view.jpg"/>
          <p:cNvPicPr>
            <a:picLocks noGrp="1" noChangeAspect="1"/>
          </p:cNvPicPr>
          <p:nvPr>
            <p:ph sz="quarter" idx="1"/>
          </p:nvPr>
        </p:nvPicPr>
        <p:blipFill>
          <a:blip r:embed="rId2"/>
          <a:stretch>
            <a:fillRect/>
          </a:stretch>
        </p:blipFill>
        <p:spPr>
          <a:xfrm>
            <a:off x="2267744" y="2098675"/>
            <a:ext cx="4572000" cy="3429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algn="ctr">
              <a:buNone/>
            </a:pPr>
            <a:r>
              <a:rPr lang="en-US" dirty="0" smtClean="0"/>
              <a:t>Parties to Suits</a:t>
            </a:r>
          </a:p>
          <a:p>
            <a:r>
              <a:rPr lang="en-US" dirty="0" smtClean="0"/>
              <a:t>Plaintiff</a:t>
            </a:r>
          </a:p>
          <a:p>
            <a:r>
              <a:rPr lang="en-US" dirty="0" smtClean="0"/>
              <a:t>Defendant</a:t>
            </a:r>
          </a:p>
          <a:p>
            <a:r>
              <a:rPr lang="en-US" dirty="0" smtClean="0"/>
              <a:t>Appellant</a:t>
            </a:r>
          </a:p>
          <a:p>
            <a:r>
              <a:rPr lang="en-US" dirty="0" err="1" smtClean="0"/>
              <a:t>Appellee</a:t>
            </a:r>
            <a:endParaRPr lang="en-US" dirty="0" smtClean="0"/>
          </a:p>
        </p:txBody>
      </p:sp>
      <p:sp>
        <p:nvSpPr>
          <p:cNvPr id="4" name="Content Placeholder 3"/>
          <p:cNvSpPr>
            <a:spLocks noGrp="1"/>
          </p:cNvSpPr>
          <p:nvPr>
            <p:ph sz="half" idx="2"/>
          </p:nvPr>
        </p:nvSpPr>
        <p:spPr/>
        <p:txBody>
          <a:bodyPr/>
          <a:lstStyle/>
          <a:p>
            <a:pPr algn="ctr">
              <a:buNone/>
            </a:pPr>
            <a:r>
              <a:rPr lang="en-US" dirty="0" smtClean="0"/>
              <a:t>Types of Juries</a:t>
            </a:r>
          </a:p>
          <a:p>
            <a:pPr>
              <a:buNone/>
            </a:pPr>
            <a:r>
              <a:rPr lang="en-US" dirty="0" smtClean="0"/>
              <a:t>Grand Jury – Indictment </a:t>
            </a:r>
          </a:p>
          <a:p>
            <a:pPr>
              <a:buNone/>
            </a:pPr>
            <a:r>
              <a:rPr lang="en-US" dirty="0" smtClean="0"/>
              <a:t>Petit Jury – decides guilt or innocence</a:t>
            </a:r>
            <a:endParaRPr lang="en-US" dirty="0"/>
          </a:p>
        </p:txBody>
      </p:sp>
      <p:pic>
        <p:nvPicPr>
          <p:cNvPr id="5" name="Picture 4" descr="jury.bmp"/>
          <p:cNvPicPr>
            <a:picLocks noChangeAspect="1"/>
          </p:cNvPicPr>
          <p:nvPr/>
        </p:nvPicPr>
        <p:blipFill>
          <a:blip r:embed="rId2"/>
          <a:stretch>
            <a:fillRect/>
          </a:stretch>
        </p:blipFill>
        <p:spPr>
          <a:xfrm>
            <a:off x="5715000" y="4114800"/>
            <a:ext cx="2342857" cy="1952381"/>
          </a:xfrm>
          <a:prstGeom prst="rect">
            <a:avLst/>
          </a:prstGeom>
        </p:spPr>
      </p:pic>
      <p:pic>
        <p:nvPicPr>
          <p:cNvPr id="6" name="Picture 5" descr="Attorney_Speaking_to_Defendant_and_Judge_42-16643503.jpg"/>
          <p:cNvPicPr>
            <a:picLocks noChangeAspect="1"/>
          </p:cNvPicPr>
          <p:nvPr/>
        </p:nvPicPr>
        <p:blipFill>
          <a:blip r:embed="rId3"/>
          <a:stretch>
            <a:fillRect/>
          </a:stretch>
        </p:blipFill>
        <p:spPr>
          <a:xfrm>
            <a:off x="838200" y="4114800"/>
            <a:ext cx="2760105" cy="19202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Procedure</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Petition of certiorari, request for Supreme Court review (approximately 10,000 requests)</a:t>
            </a:r>
          </a:p>
          <a:p>
            <a:r>
              <a:rPr lang="en-US" dirty="0" smtClean="0"/>
              <a:t>Discuss the list in conference, review denied in 98% of all requests</a:t>
            </a:r>
          </a:p>
          <a:p>
            <a:r>
              <a:rPr lang="en-US" dirty="0" smtClean="0"/>
              <a:t>Rule of four puts a case on the docket (approximately 100 cases </a:t>
            </a:r>
            <a:r>
              <a:rPr lang="en-US" smtClean="0"/>
              <a:t>per year)</a:t>
            </a:r>
            <a:endParaRPr lang="en-US" dirty="0" smtClean="0"/>
          </a:p>
          <a:p>
            <a:r>
              <a:rPr lang="en-US" dirty="0" smtClean="0"/>
              <a:t>Preparation of briefs</a:t>
            </a:r>
          </a:p>
          <a:p>
            <a:r>
              <a:rPr lang="en-US" dirty="0" smtClean="0"/>
              <a:t>Oral argument</a:t>
            </a:r>
          </a:p>
          <a:p>
            <a:r>
              <a:rPr lang="en-US" dirty="0" smtClean="0"/>
              <a:t>Conference</a:t>
            </a:r>
          </a:p>
          <a:p>
            <a:r>
              <a:rPr lang="en-US" dirty="0" smtClean="0"/>
              <a:t>Opinion – majority, minority, dissenting, concurring </a:t>
            </a:r>
          </a:p>
          <a:p>
            <a:endParaRPr lang="en-US" dirty="0"/>
          </a:p>
        </p:txBody>
      </p:sp>
      <p:pic>
        <p:nvPicPr>
          <p:cNvPr id="6" name="Picture 5" descr="appeal.bmp"/>
          <p:cNvPicPr>
            <a:picLocks noChangeAspect="1"/>
          </p:cNvPicPr>
          <p:nvPr/>
        </p:nvPicPr>
        <p:blipFill>
          <a:blip r:embed="rId2"/>
          <a:stretch>
            <a:fillRect/>
          </a:stretch>
        </p:blipFill>
        <p:spPr>
          <a:xfrm>
            <a:off x="6553200" y="228600"/>
            <a:ext cx="1342850" cy="10058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 Supreme Court Cases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Brown v. Topeka Board of Education</a:t>
            </a:r>
          </a:p>
          <a:p>
            <a:r>
              <a:rPr lang="en-US" dirty="0" smtClean="0"/>
              <a:t>Engle v. Vitale</a:t>
            </a:r>
          </a:p>
          <a:p>
            <a:r>
              <a:rPr lang="en-US" dirty="0" smtClean="0"/>
              <a:t>Escobedo v. Illinois</a:t>
            </a:r>
          </a:p>
          <a:p>
            <a:r>
              <a:rPr lang="en-US" dirty="0" smtClean="0"/>
              <a:t>Gideon v. Wainwright</a:t>
            </a:r>
          </a:p>
          <a:p>
            <a:r>
              <a:rPr lang="en-US" dirty="0" err="1" smtClean="0"/>
              <a:t>Mapp</a:t>
            </a:r>
            <a:r>
              <a:rPr lang="en-US" dirty="0" smtClean="0"/>
              <a:t> v. Ohio</a:t>
            </a:r>
          </a:p>
          <a:p>
            <a:r>
              <a:rPr lang="en-US" dirty="0" smtClean="0"/>
              <a:t>Miranda v. Arizona</a:t>
            </a:r>
          </a:p>
          <a:p>
            <a:r>
              <a:rPr lang="en-US" dirty="0" smtClean="0"/>
              <a:t>Regents of the University of California v. </a:t>
            </a:r>
            <a:r>
              <a:rPr lang="en-US" dirty="0" err="1" smtClean="0"/>
              <a:t>Bakke</a:t>
            </a:r>
            <a:endParaRPr lang="en-US" dirty="0" smtClean="0"/>
          </a:p>
          <a:p>
            <a:r>
              <a:rPr lang="en-US" dirty="0" smtClean="0"/>
              <a:t>Roe v. Wade</a:t>
            </a:r>
          </a:p>
          <a:p>
            <a:r>
              <a:rPr lang="en-US" dirty="0" smtClean="0"/>
              <a:t>Webster v. Reproductive Health Services</a:t>
            </a:r>
          </a:p>
          <a:p>
            <a:r>
              <a:rPr lang="en-US" dirty="0" smtClean="0"/>
              <a:t>Tinker v. </a:t>
            </a:r>
            <a:r>
              <a:rPr lang="en-US" dirty="0" err="1" smtClean="0"/>
              <a:t>DesMoines</a:t>
            </a:r>
            <a:endParaRPr lang="en-US" dirty="0" smtClean="0"/>
          </a:p>
          <a:p>
            <a:r>
              <a:rPr lang="en-US" dirty="0" smtClean="0"/>
              <a:t>Miller v. California</a:t>
            </a:r>
            <a:endParaRPr lang="en-US" dirty="0"/>
          </a:p>
        </p:txBody>
      </p:sp>
      <p:pic>
        <p:nvPicPr>
          <p:cNvPr id="4" name="Picture 3" descr="landmark.jpg"/>
          <p:cNvPicPr>
            <a:picLocks noChangeAspect="1"/>
          </p:cNvPicPr>
          <p:nvPr/>
        </p:nvPicPr>
        <p:blipFill>
          <a:blip r:embed="rId2"/>
          <a:stretch>
            <a:fillRect/>
          </a:stretch>
        </p:blipFill>
        <p:spPr>
          <a:xfrm>
            <a:off x="5562600" y="1981200"/>
            <a:ext cx="2667000" cy="16192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a National Judiciary</a:t>
            </a:r>
            <a:endParaRPr lang="en-US" dirty="0"/>
          </a:p>
        </p:txBody>
      </p:sp>
      <p:sp>
        <p:nvSpPr>
          <p:cNvPr id="3" name="Content Placeholder 2"/>
          <p:cNvSpPr>
            <a:spLocks noGrp="1"/>
          </p:cNvSpPr>
          <p:nvPr>
            <p:ph sz="quarter" idx="1"/>
          </p:nvPr>
        </p:nvSpPr>
        <p:spPr/>
        <p:txBody>
          <a:bodyPr>
            <a:normAutofit/>
          </a:bodyPr>
          <a:lstStyle/>
          <a:p>
            <a:r>
              <a:rPr lang="en-US" dirty="0" smtClean="0"/>
              <a:t>Article III, §1, of the Constitution provides that "[t]he judicial Power of the United States, shall be vested in one supreme Court, and in such inferior Courts as the Congress may from time to time ordain and establish." The Supreme Court of the United States was created in accordance with this provision and by authority of the Judiciary Act of September 24, 1789 (1 Stat. 73). It was organized </a:t>
            </a:r>
            <a:r>
              <a:rPr lang="en-US" dirty="0" smtClean="0"/>
              <a:t>on </a:t>
            </a:r>
            <a:r>
              <a:rPr lang="en-US" dirty="0" smtClean="0"/>
              <a:t>February 2, </a:t>
            </a:r>
            <a:r>
              <a:rPr lang="en-US" dirty="0" smtClean="0"/>
              <a:t>1790.</a:t>
            </a:r>
          </a:p>
          <a:p>
            <a:pPr>
              <a:buNone/>
            </a:pPr>
            <a:endParaRPr lang="en-US" dirty="0" smtClean="0"/>
          </a:p>
          <a:p>
            <a:r>
              <a:rPr lang="en-US" sz="1200" dirty="0" smtClean="0"/>
              <a:t>Source</a:t>
            </a:r>
            <a:r>
              <a:rPr lang="en-US" sz="1200" dirty="0" smtClean="0"/>
              <a:t>:  http</a:t>
            </a:r>
            <a:r>
              <a:rPr lang="en-US" sz="1200" dirty="0" smtClean="0"/>
              <a:t>://www.supremecourt.gov/about/briefoverview.aspx</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Review</a:t>
            </a:r>
            <a:endParaRPr lang="en-US" dirty="0"/>
          </a:p>
        </p:txBody>
      </p:sp>
      <p:sp>
        <p:nvSpPr>
          <p:cNvPr id="3" name="Content Placeholder 2"/>
          <p:cNvSpPr>
            <a:spLocks noGrp="1"/>
          </p:cNvSpPr>
          <p:nvPr>
            <p:ph sz="quarter" idx="1"/>
          </p:nvPr>
        </p:nvSpPr>
        <p:spPr/>
        <p:txBody>
          <a:bodyPr>
            <a:normAutofit/>
          </a:bodyPr>
          <a:lstStyle/>
          <a:p>
            <a:r>
              <a:rPr lang="en-US" sz="2300" dirty="0" smtClean="0"/>
              <a:t>Judicial Review is the power to interpret laws, to determine their meaning, and to settle disputes within the society.  </a:t>
            </a:r>
          </a:p>
          <a:p>
            <a:r>
              <a:rPr lang="en-US" sz="2300" dirty="0" smtClean="0"/>
              <a:t>The power of Judicial Review was established by the Supreme Court with </a:t>
            </a:r>
            <a:r>
              <a:rPr lang="en-US" sz="2300" dirty="0" err="1" smtClean="0"/>
              <a:t>Marbury</a:t>
            </a:r>
            <a:r>
              <a:rPr lang="en-US" sz="2300" dirty="0" smtClean="0"/>
              <a:t> v. Madison.</a:t>
            </a:r>
          </a:p>
          <a:p>
            <a:r>
              <a:rPr lang="en-US" sz="2300" dirty="0" smtClean="0"/>
              <a:t>It makes the Supreme Court the final authority on the meaning of the Constitution.</a:t>
            </a:r>
            <a:endParaRPr lang="en-US" sz="2300" dirty="0"/>
          </a:p>
        </p:txBody>
      </p:sp>
      <p:pic>
        <p:nvPicPr>
          <p:cNvPr id="4" name="Picture 3" descr="marbury.jpg"/>
          <p:cNvPicPr>
            <a:picLocks noChangeAspect="1"/>
          </p:cNvPicPr>
          <p:nvPr/>
        </p:nvPicPr>
        <p:blipFill>
          <a:blip r:embed="rId2"/>
          <a:stretch>
            <a:fillRect/>
          </a:stretch>
        </p:blipFill>
        <p:spPr>
          <a:xfrm>
            <a:off x="2895600" y="3810000"/>
            <a:ext cx="3487782" cy="24688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Supreme Court</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endParaRPr lang="en-US" sz="1600" dirty="0" smtClean="0"/>
          </a:p>
          <a:p>
            <a:pPr algn="ctr">
              <a:buNone/>
            </a:pPr>
            <a:r>
              <a:rPr lang="en-US" sz="1600" dirty="0" smtClean="0">
                <a:hlinkClick r:id="rId2"/>
              </a:rPr>
              <a:t>http</a:t>
            </a:r>
            <a:r>
              <a:rPr lang="en-US" sz="1600" dirty="0" smtClean="0">
                <a:hlinkClick r:id="rId2"/>
              </a:rPr>
              <a:t>://</a:t>
            </a:r>
            <a:r>
              <a:rPr lang="en-US" sz="1600" dirty="0" smtClean="0">
                <a:hlinkClick r:id="rId2"/>
              </a:rPr>
              <a:t>www.supremecourt.gov/about/briefoverview.aspx</a:t>
            </a:r>
            <a:endParaRPr lang="en-US" sz="1600" dirty="0" smtClean="0"/>
          </a:p>
          <a:p>
            <a:pPr algn="ctr">
              <a:buNone/>
            </a:pPr>
            <a:endParaRPr lang="en-US" sz="1600" dirty="0"/>
          </a:p>
        </p:txBody>
      </p:sp>
      <p:pic>
        <p:nvPicPr>
          <p:cNvPr id="4" name="Content Placeholder 3" descr="justices.jpg"/>
          <p:cNvPicPr>
            <a:picLocks noChangeAspect="1"/>
          </p:cNvPicPr>
          <p:nvPr/>
        </p:nvPicPr>
        <p:blipFill>
          <a:blip r:embed="rId3"/>
          <a:stretch>
            <a:fillRect/>
          </a:stretch>
        </p:blipFill>
        <p:spPr>
          <a:xfrm>
            <a:off x="1828800" y="1828800"/>
            <a:ext cx="5486400"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Court System</a:t>
            </a:r>
            <a:endParaRPr lang="en-US" dirty="0"/>
          </a:p>
        </p:txBody>
      </p:sp>
      <p:pic>
        <p:nvPicPr>
          <p:cNvPr id="5" name="Picture 4" descr="us court system.jpg"/>
          <p:cNvPicPr>
            <a:picLocks noChangeAspect="1"/>
          </p:cNvPicPr>
          <p:nvPr/>
        </p:nvPicPr>
        <p:blipFill>
          <a:blip r:embed="rId2"/>
          <a:stretch>
            <a:fillRect/>
          </a:stretch>
        </p:blipFill>
        <p:spPr>
          <a:xfrm>
            <a:off x="2590800" y="1600200"/>
            <a:ext cx="3886200" cy="4663440"/>
          </a:xfrm>
          <a:prstGeom prst="rect">
            <a:avLst/>
          </a:prstGeom>
        </p:spPr>
      </p:pic>
      <p:sp>
        <p:nvSpPr>
          <p:cNvPr id="6" name="Content Placeholder 5"/>
          <p:cNvSpPr>
            <a:spLocks noGrp="1"/>
          </p:cNvSpPr>
          <p:nvPr>
            <p:ph sz="quarter"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Court System</a:t>
            </a:r>
            <a:endParaRPr lang="en-US" dirty="0"/>
          </a:p>
        </p:txBody>
      </p:sp>
      <p:pic>
        <p:nvPicPr>
          <p:cNvPr id="4" name="Content Placeholder 3" descr="state court.jpg"/>
          <p:cNvPicPr>
            <a:picLocks noGrp="1" noChangeAspect="1"/>
          </p:cNvPicPr>
          <p:nvPr>
            <p:ph sz="quarter" idx="1"/>
          </p:nvPr>
        </p:nvPicPr>
        <p:blipFill>
          <a:blip r:embed="rId2"/>
          <a:stretch>
            <a:fillRect/>
          </a:stretch>
        </p:blipFill>
        <p:spPr>
          <a:xfrm>
            <a:off x="1447800" y="1600200"/>
            <a:ext cx="6045189" cy="466344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Courts</a:t>
            </a:r>
            <a:endParaRPr lang="en-US" dirty="0"/>
          </a:p>
        </p:txBody>
      </p:sp>
      <p:sp>
        <p:nvSpPr>
          <p:cNvPr id="3" name="Content Placeholder 2"/>
          <p:cNvSpPr>
            <a:spLocks noGrp="1"/>
          </p:cNvSpPr>
          <p:nvPr>
            <p:ph sz="quarter" idx="1"/>
          </p:nvPr>
        </p:nvSpPr>
        <p:spPr/>
        <p:txBody>
          <a:bodyPr/>
          <a:lstStyle/>
          <a:p>
            <a:r>
              <a:rPr lang="en-US" dirty="0" smtClean="0"/>
              <a:t>A.  Constitutional courts – Supreme Court, Courts of Appeals, the District Courts and the Court of International Trade</a:t>
            </a:r>
          </a:p>
          <a:p>
            <a:r>
              <a:rPr lang="en-US" dirty="0" smtClean="0"/>
              <a:t>B.  Legislative courts – Congressional courts</a:t>
            </a:r>
          </a:p>
          <a:p>
            <a:r>
              <a:rPr lang="en-US" dirty="0" smtClean="0"/>
              <a:t>C.  Civil/Criminal courts</a:t>
            </a:r>
          </a:p>
          <a:p>
            <a:r>
              <a:rPr lang="en-US" dirty="0" smtClean="0"/>
              <a:t>D.  Original jurisdiction</a:t>
            </a:r>
          </a:p>
          <a:p>
            <a:r>
              <a:rPr lang="en-US" dirty="0" smtClean="0"/>
              <a:t>E.  Appellate jurisdiction</a:t>
            </a:r>
            <a:endParaRPr lang="en-US" dirty="0"/>
          </a:p>
        </p:txBody>
      </p:sp>
      <p:pic>
        <p:nvPicPr>
          <p:cNvPr id="4" name="Picture 3" descr="court.bmp"/>
          <p:cNvPicPr>
            <a:picLocks noChangeAspect="1"/>
          </p:cNvPicPr>
          <p:nvPr/>
        </p:nvPicPr>
        <p:blipFill>
          <a:blip r:embed="rId2"/>
          <a:stretch>
            <a:fillRect/>
          </a:stretch>
        </p:blipFill>
        <p:spPr>
          <a:xfrm>
            <a:off x="5791200" y="3810000"/>
            <a:ext cx="2476191" cy="184761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Federal Judges</a:t>
            </a:r>
            <a:endParaRPr lang="en-US" dirty="0"/>
          </a:p>
        </p:txBody>
      </p:sp>
      <p:sp>
        <p:nvSpPr>
          <p:cNvPr id="3" name="Content Placeholder 2"/>
          <p:cNvSpPr>
            <a:spLocks noGrp="1"/>
          </p:cNvSpPr>
          <p:nvPr>
            <p:ph sz="quarter" idx="1"/>
          </p:nvPr>
        </p:nvSpPr>
        <p:spPr/>
        <p:txBody>
          <a:bodyPr/>
          <a:lstStyle/>
          <a:p>
            <a:pPr algn="ctr">
              <a:buNone/>
            </a:pPr>
            <a:r>
              <a:rPr lang="en-US" dirty="0" smtClean="0"/>
              <a:t>Senatorial Courtesy and Judicial Appointments:</a:t>
            </a:r>
          </a:p>
          <a:p>
            <a:r>
              <a:rPr lang="en-US" dirty="0" smtClean="0"/>
              <a:t>A. Senate Judiciary Committee</a:t>
            </a:r>
          </a:p>
          <a:p>
            <a:r>
              <a:rPr lang="en-US" dirty="0" smtClean="0"/>
              <a:t>B. race, party, sex</a:t>
            </a:r>
          </a:p>
          <a:p>
            <a:r>
              <a:rPr lang="en-US" dirty="0" smtClean="0"/>
              <a:t>C. ideology</a:t>
            </a:r>
          </a:p>
          <a:p>
            <a:r>
              <a:rPr lang="en-US" dirty="0" smtClean="0"/>
              <a:t>D. judicial activism/judicial restraint</a:t>
            </a:r>
          </a:p>
          <a:p>
            <a:r>
              <a:rPr lang="en-US" dirty="0" smtClean="0"/>
              <a:t>E. longevity, tenure</a:t>
            </a:r>
            <a:endParaRPr lang="en-US" dirty="0"/>
          </a:p>
        </p:txBody>
      </p:sp>
      <p:pic>
        <p:nvPicPr>
          <p:cNvPr id="4" name="Picture 3" descr="sotomayor.bmp"/>
          <p:cNvPicPr>
            <a:picLocks noChangeAspect="1"/>
          </p:cNvPicPr>
          <p:nvPr/>
        </p:nvPicPr>
        <p:blipFill>
          <a:blip r:embed="rId2"/>
          <a:stretch>
            <a:fillRect/>
          </a:stretch>
        </p:blipFill>
        <p:spPr>
          <a:xfrm>
            <a:off x="6629400" y="3352800"/>
            <a:ext cx="1914286" cy="23904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sp>
        <p:nvSpPr>
          <p:cNvPr id="3" name="Content Placeholder 2"/>
          <p:cNvSpPr>
            <a:spLocks noGrp="1"/>
          </p:cNvSpPr>
          <p:nvPr>
            <p:ph sz="quarter" idx="1"/>
          </p:nvPr>
        </p:nvSpPr>
        <p:spPr/>
        <p:txBody>
          <a:bodyPr/>
          <a:lstStyle/>
          <a:p>
            <a:r>
              <a:rPr lang="en-US" dirty="0" smtClean="0"/>
              <a:t>A  Statutory law – law enacted by legislative body</a:t>
            </a:r>
          </a:p>
          <a:p>
            <a:r>
              <a:rPr lang="en-US" dirty="0" smtClean="0"/>
              <a:t>B. Common law – based on custom or court decision</a:t>
            </a:r>
          </a:p>
          <a:p>
            <a:r>
              <a:rPr lang="en-US" dirty="0" smtClean="0"/>
              <a:t>C.  Constitutional law</a:t>
            </a:r>
          </a:p>
          <a:p>
            <a:r>
              <a:rPr lang="en-US" dirty="0" smtClean="0"/>
              <a:t>D.  Administrative law- quasi judicial</a:t>
            </a:r>
          </a:p>
          <a:p>
            <a:r>
              <a:rPr lang="en-US" dirty="0" smtClean="0"/>
              <a:t>E.  Criminal Law – plea bargains, public defenders,   </a:t>
            </a:r>
          </a:p>
          <a:p>
            <a:pPr>
              <a:buNone/>
            </a:pPr>
            <a:r>
              <a:rPr lang="en-US" dirty="0" smtClean="0"/>
              <a:t> </a:t>
            </a:r>
            <a:r>
              <a:rPr lang="en-US" dirty="0" smtClean="0"/>
              <a:t>        voluntary defenders, pro bono</a:t>
            </a:r>
          </a:p>
          <a:p>
            <a:r>
              <a:rPr lang="en-US" dirty="0" smtClean="0"/>
              <a:t>F.  Civil Law – laws related to </a:t>
            </a:r>
          </a:p>
          <a:p>
            <a:pPr>
              <a:buNone/>
            </a:pPr>
            <a:r>
              <a:rPr lang="en-US" dirty="0" smtClean="0"/>
              <a:t>         ordinary, private matters</a:t>
            </a:r>
            <a:endParaRPr lang="en-US" dirty="0"/>
          </a:p>
        </p:txBody>
      </p:sp>
      <p:pic>
        <p:nvPicPr>
          <p:cNvPr id="4" name="Picture 3" descr="law.bmp"/>
          <p:cNvPicPr>
            <a:picLocks noChangeAspect="1"/>
          </p:cNvPicPr>
          <p:nvPr/>
        </p:nvPicPr>
        <p:blipFill>
          <a:blip r:embed="rId2"/>
          <a:stretch>
            <a:fillRect/>
          </a:stretch>
        </p:blipFill>
        <p:spPr>
          <a:xfrm>
            <a:off x="6096000" y="4038600"/>
            <a:ext cx="2066667" cy="22190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153</TotalTime>
  <Words>449</Words>
  <Application>Microsoft Office PowerPoint</Application>
  <PresentationFormat>On-screen Show (4:3)</PresentationFormat>
  <Paragraphs>72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The JUDICIAL BRANCH The Court System in the United States</vt:lpstr>
      <vt:lpstr>Creation of a National Judiciary</vt:lpstr>
      <vt:lpstr>Judicial Review</vt:lpstr>
      <vt:lpstr>The Supreme Court</vt:lpstr>
      <vt:lpstr>The Federal Court System</vt:lpstr>
      <vt:lpstr>Florida Court System</vt:lpstr>
      <vt:lpstr>Types of Courts</vt:lpstr>
      <vt:lpstr>Selection of Federal Judges</vt:lpstr>
      <vt:lpstr>Types of Law</vt:lpstr>
      <vt:lpstr>Slide 10</vt:lpstr>
      <vt:lpstr>Appeal Procedure</vt:lpstr>
      <vt:lpstr>Landmark Supreme Court Cases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JUDICIAL BRANCH The Court System in the United States</dc:title>
  <dc:creator> </dc:creator>
  <cp:lastModifiedBy> </cp:lastModifiedBy>
  <cp:revision>13</cp:revision>
  <dcterms:created xsi:type="dcterms:W3CDTF">2011-11-29T20:24:06Z</dcterms:created>
  <dcterms:modified xsi:type="dcterms:W3CDTF">2011-11-29T22:57:08Z</dcterms:modified>
</cp:coreProperties>
</file>